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301" r:id="rId3"/>
    <p:sldId id="276" r:id="rId4"/>
    <p:sldId id="257" r:id="rId5"/>
    <p:sldId id="286" r:id="rId6"/>
    <p:sldId id="289" r:id="rId7"/>
    <p:sldId id="300" r:id="rId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BE1A"/>
    <a:srgbClr val="FFFFFB"/>
    <a:srgbClr val="339933"/>
    <a:srgbClr val="669900"/>
    <a:srgbClr val="FFCC99"/>
    <a:srgbClr val="FFCCCC"/>
    <a:srgbClr val="BCE2F0"/>
    <a:srgbClr val="DFC699"/>
    <a:srgbClr val="DEBC9A"/>
    <a:srgbClr val="97F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llemlayou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2" autoAdjust="0"/>
    <p:restoredTop sz="94630"/>
  </p:normalViewPr>
  <p:slideViewPr>
    <p:cSldViewPr snapToGrid="0">
      <p:cViewPr varScale="1">
        <p:scale>
          <a:sx n="109" d="100"/>
          <a:sy n="109" d="100"/>
        </p:scale>
        <p:origin x="200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7B97-4859-4E32-9506-6C3CEEBEEB6D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31D2-6707-4D4F-A6BF-D33A57D58FD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945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9436F85-577F-4A92-A47F-D540A2BCC821}" type="slidenum">
              <a:rPr lang="en-GB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07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231D2-6707-4D4F-A6BF-D33A57D58FD3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854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029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249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2295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skrift og indhold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/>
              <a:t>Klik for at indsætte overskrift i maksimalt 2 linjer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305" y="1990800"/>
            <a:ext cx="11376000" cy="38512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/>
              <a:t>Klik for at tilføje tekst, brug ENTER og så TAB-tasten for at få punktopstillet tekst eller klik ikon for at tilføje stor graf eller tabel</a:t>
            </a:r>
          </a:p>
          <a:p>
            <a:pPr lvl="1" rtl="0"/>
            <a:r>
              <a:rPr lang="en-GB"/>
              <a:t>Andet niveau</a:t>
            </a:r>
          </a:p>
          <a:p>
            <a:pPr lvl="2" rtl="0"/>
            <a:r>
              <a:rPr lang="en-GB"/>
              <a:t>Tredje niveau</a:t>
            </a:r>
          </a:p>
          <a:p>
            <a:pPr lvl="3" rtl="0"/>
            <a:r>
              <a:rPr lang="en-GB"/>
              <a:t>Fjerde niveau</a:t>
            </a:r>
          </a:p>
          <a:p>
            <a:pPr lvl="4" rtl="0"/>
            <a:r>
              <a:rPr lang="en-GB"/>
              <a:t>Femte niveau</a:t>
            </a:r>
          </a:p>
        </p:txBody>
      </p:sp>
      <p:sp>
        <p:nvSpPr>
          <p:cNvPr id="8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410400" y="6653831"/>
            <a:ext cx="4086495" cy="180085"/>
          </a:xfrm>
          <a:prstGeom prst="rect">
            <a:avLst/>
          </a:prstGeom>
        </p:spPr>
        <p:txBody>
          <a:bodyPr rtlCol="0"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dirty="0"/>
              <a:t>31 July 2017</a:t>
            </a:r>
          </a:p>
        </p:txBody>
      </p:sp>
    </p:spTree>
    <p:extLst>
      <p:ext uri="{BB962C8B-B14F-4D97-AF65-F5344CB8AC3E}">
        <p14:creationId xmlns:p14="http://schemas.microsoft.com/office/powerpoint/2010/main" val="154314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434" y="172620"/>
            <a:ext cx="10515600" cy="1325563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a-DK" dirty="0" smtClean="0"/>
              <a:t>Klik for at redigere i master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254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958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799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709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172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107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7665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02363-404E-4377-B3BD-4B828389A1D9}" type="datetimeFigureOut">
              <a:rPr lang="da-DK" smtClean="0"/>
              <a:t>20/02/18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98F58-DA6A-4E13-8AAF-A7D4D1E2E0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4857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14535" y="77383"/>
            <a:ext cx="1900230" cy="928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17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du.dk/energyinformatics" TargetMode="Externa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2936"/>
            <a:ext cx="12192000" cy="8127999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418" y="200395"/>
            <a:ext cx="1950588" cy="957233"/>
          </a:xfrm>
          <a:prstGeom prst="rect">
            <a:avLst/>
          </a:prstGeom>
        </p:spPr>
      </p:pic>
      <p:sp>
        <p:nvSpPr>
          <p:cNvPr id="7" name="Tekstfelt 6"/>
          <p:cNvSpPr txBox="1"/>
          <p:nvPr/>
        </p:nvSpPr>
        <p:spPr>
          <a:xfrm>
            <a:off x="490889" y="3341064"/>
            <a:ext cx="10568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for Energy </a:t>
            </a:r>
            <a:r>
              <a:rPr lang="da-DK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Informatics</a:t>
            </a:r>
            <a:endParaRPr lang="da-DK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914400" y="4264394"/>
            <a:ext cx="93784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– Development </a:t>
            </a:r>
            <a:r>
              <a:rPr lang="da-DK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Innovation</a:t>
            </a:r>
          </a:p>
          <a:p>
            <a:pPr algn="ctr"/>
            <a:endParaRPr lang="da-DK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a-DK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Krzysztof Arendt, Konstantin </a:t>
            </a:r>
            <a:r>
              <a:rPr lang="da-DK" sz="2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Filonenko</a:t>
            </a:r>
            <a:r>
              <a:rPr lang="da-DK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a-DK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 Veje</a:t>
            </a:r>
            <a:endParaRPr lang="da-DK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05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/>
          <a:stretch/>
        </p:blipFill>
        <p:spPr>
          <a:xfrm>
            <a:off x="3329353" y="0"/>
            <a:ext cx="12103889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77748" y="-1689994"/>
            <a:ext cx="11412000" cy="1248208"/>
          </a:xfrm>
        </p:spPr>
        <p:txBody>
          <a:bodyPr rtlCol="0"/>
          <a:lstStyle/>
          <a:p>
            <a:pPr rtl="0"/>
            <a:r>
              <a:rPr lang="en-GB"/>
              <a:t>Faculties+cities overview</a:t>
            </a:r>
          </a:p>
        </p:txBody>
      </p:sp>
      <p:sp>
        <p:nvSpPr>
          <p:cNvPr id="160" name="Rectangle 159">
            <a:hlinkClick r:id="" action="ppaction://noaction"/>
            <a:hlinkHover r:id="" action="ppaction://noaction" highlightClick="1"/>
          </p:cNvPr>
          <p:cNvSpPr/>
          <p:nvPr/>
        </p:nvSpPr>
        <p:spPr>
          <a:xfrm>
            <a:off x="5672166" y="2243553"/>
            <a:ext cx="1321127" cy="1557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rtl="0"/>
            <a:endParaRPr lang="en-US" sz="1600" dirty="0" err="1"/>
          </a:p>
        </p:txBody>
      </p:sp>
      <p:sp>
        <p:nvSpPr>
          <p:cNvPr id="234" name="Rectangle 233">
            <a:hlinkClick r:id="" action="ppaction://noaction"/>
            <a:hlinkHover r:id="" action="ppaction://noaction" highlightClick="1"/>
          </p:cNvPr>
          <p:cNvSpPr/>
          <p:nvPr/>
        </p:nvSpPr>
        <p:spPr>
          <a:xfrm>
            <a:off x="4512453" y="4034210"/>
            <a:ext cx="1021340" cy="721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rtl="0"/>
            <a:endParaRPr lang="en-US" sz="1600" dirty="0" err="1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8" y="2839162"/>
            <a:ext cx="5688035" cy="2901473"/>
          </a:xfrm>
          <a:prstGeom prst="rect">
            <a:avLst/>
          </a:prstGeom>
        </p:spPr>
      </p:pic>
      <p:sp>
        <p:nvSpPr>
          <p:cNvPr id="84" name="Tekstfelt 83"/>
          <p:cNvSpPr txBox="1"/>
          <p:nvPr/>
        </p:nvSpPr>
        <p:spPr>
          <a:xfrm>
            <a:off x="0" y="634751"/>
            <a:ext cx="8792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da-DK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of Southern Denmark</a:t>
            </a:r>
            <a:endParaRPr lang="da-DK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22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:a14="http://schemas.microsoft.com/office/drawing/2010/main"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196365" y="243191"/>
            <a:ext cx="8563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a-DK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  <a:endParaRPr lang="da-DK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kstfelt 5"/>
          <p:cNvSpPr txBox="1"/>
          <p:nvPr/>
        </p:nvSpPr>
        <p:spPr>
          <a:xfrm>
            <a:off x="7963913" y="1537083"/>
            <a:ext cx="4228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Calibri" panose="020F0502020204030204" pitchFamily="34" charset="0"/>
              <a:buChar char="‐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da-DK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Associate</a:t>
            </a:r>
            <a:r>
              <a:rPr lang="da-DK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Professors</a:t>
            </a:r>
          </a:p>
          <a:p>
            <a:pPr marL="342891" indent="-342891">
              <a:buFont typeface="Calibri" panose="020F0502020204030204" pitchFamily="34" charset="0"/>
              <a:buChar char="‐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a-DK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Assistant Professors</a:t>
            </a:r>
          </a:p>
          <a:p>
            <a:pPr marL="342891" indent="-342891">
              <a:buFont typeface="Calibri" panose="020F0502020204030204" pitchFamily="34" charset="0"/>
              <a:buChar char="‐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a-DK" dirty="0" err="1">
                <a:latin typeface="Arial" panose="020B0604020202020204" pitchFamily="34" charset="0"/>
                <a:cs typeface="Arial" panose="020B0604020202020204" pitchFamily="34" charset="0"/>
              </a:rPr>
              <a:t>Honorary</a:t>
            </a: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dirty="0" err="1">
                <a:latin typeface="Arial" panose="020B0604020202020204" pitchFamily="34" charset="0"/>
                <a:cs typeface="Arial" panose="020B0604020202020204" pitchFamily="34" charset="0"/>
              </a:rPr>
              <a:t>Associate</a:t>
            </a: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 Professor</a:t>
            </a:r>
          </a:p>
          <a:p>
            <a:pPr marL="342891" indent="-342891">
              <a:buFont typeface="Calibri" panose="020F0502020204030204" pitchFamily="34" charset="0"/>
              <a:buChar char="‐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a-DK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Post </a:t>
            </a:r>
            <a:r>
              <a:rPr lang="da-DK" dirty="0" smtClean="0">
                <a:latin typeface="Arial" panose="020B0604020202020204" pitchFamily="34" charset="0"/>
                <a:cs typeface="Arial" panose="020B0604020202020204" pitchFamily="34" charset="0"/>
              </a:rPr>
              <a:t>Docs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1" indent="-342891">
              <a:buFont typeface="Calibri" panose="020F0502020204030204" pitchFamily="34" charset="0"/>
              <a:buChar char="‐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da-DK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a-DK" dirty="0" smtClean="0">
                <a:latin typeface="Arial" panose="020B0604020202020204" pitchFamily="34" charset="0"/>
                <a:cs typeface="Arial" panose="020B0604020202020204" pitchFamily="34" charset="0"/>
              </a:rPr>
              <a:t> students</a:t>
            </a:r>
          </a:p>
          <a:p>
            <a:pPr marL="342891" indent="-342891">
              <a:buFont typeface="Calibri" panose="020F0502020204030204" pitchFamily="34" charset="0"/>
              <a:buChar char="‐"/>
            </a:pPr>
            <a:r>
              <a:rPr lang="da-DK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Research Assistant</a:t>
            </a:r>
          </a:p>
          <a:p>
            <a:pPr marL="342891" indent="-342891">
              <a:buFont typeface="Calibri" panose="020F0502020204030204" pitchFamily="34" charset="0"/>
              <a:buChar char="‐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a-DK" dirty="0" smtClean="0">
                <a:latin typeface="Arial" panose="020B0604020202020204" pitchFamily="34" charset="0"/>
                <a:cs typeface="Arial" panose="020B0604020202020204" pitchFamily="34" charset="0"/>
              </a:rPr>
              <a:t> Professor WSR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7963913" y="4307673"/>
            <a:ext cx="3707507" cy="181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</a:pPr>
            <a:r>
              <a:rPr lang="da-DK" b="1" dirty="0" err="1">
                <a:latin typeface="Arial" panose="020B0604020202020204" pitchFamily="34" charset="0"/>
                <a:cs typeface="Arial" panose="020B0604020202020204" pitchFamily="34" charset="0"/>
              </a:rPr>
              <a:t>Interdisciplinary</a:t>
            </a:r>
            <a:r>
              <a:rPr lang="da-DK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b="1" dirty="0" smtClean="0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endParaRPr lang="da-DK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1" indent="-342891">
              <a:spcAft>
                <a:spcPts val="100"/>
              </a:spcAft>
              <a:buFontTx/>
              <a:buChar char="-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da-DK" dirty="0" err="1"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1" indent="-342891">
              <a:spcAft>
                <a:spcPts val="100"/>
              </a:spcAft>
              <a:buFontTx/>
              <a:buChar char="-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Computer </a:t>
            </a:r>
            <a:r>
              <a:rPr lang="da-DK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Scientists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1" indent="-342891">
              <a:spcAft>
                <a:spcPts val="100"/>
              </a:spcAft>
              <a:buFontTx/>
              <a:buChar char="-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Applied </a:t>
            </a:r>
            <a:r>
              <a:rPr lang="da-DK" dirty="0" err="1">
                <a:latin typeface="Arial" panose="020B0604020202020204" pitchFamily="34" charset="0"/>
                <a:cs typeface="Arial" panose="020B0604020202020204" pitchFamily="34" charset="0"/>
              </a:rPr>
              <a:t>Physicists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1" indent="-342891">
              <a:spcAft>
                <a:spcPts val="100"/>
              </a:spcAft>
              <a:buFontTx/>
              <a:buChar char="-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da-DK" dirty="0" err="1">
                <a:latin typeface="Arial" panose="020B0604020202020204" pitchFamily="34" charset="0"/>
                <a:cs typeface="Arial" panose="020B0604020202020204" pitchFamily="34" charset="0"/>
              </a:rPr>
              <a:t>Engineers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1" indent="-342891">
              <a:spcAft>
                <a:spcPts val="100"/>
              </a:spcAft>
              <a:buFontTx/>
              <a:buChar char="-"/>
            </a:pPr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Social </a:t>
            </a:r>
            <a:r>
              <a:rPr lang="da-DK" dirty="0" err="1">
                <a:latin typeface="Arial" panose="020B0604020202020204" pitchFamily="34" charset="0"/>
                <a:cs typeface="Arial" panose="020B0604020202020204" pitchFamily="34" charset="0"/>
              </a:rPr>
              <a:t>Scientists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19" y="1476627"/>
            <a:ext cx="7260965" cy="4182218"/>
          </a:xfrm>
          <a:prstGeom prst="rect">
            <a:avLst/>
          </a:prstGeom>
        </p:spPr>
      </p:pic>
      <p:sp>
        <p:nvSpPr>
          <p:cNvPr id="10" name="Tekstfelt 9"/>
          <p:cNvSpPr txBox="1"/>
          <p:nvPr/>
        </p:nvSpPr>
        <p:spPr>
          <a:xfrm>
            <a:off x="3467796" y="5369423"/>
            <a:ext cx="4228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Krzysztof Arendt</a:t>
            </a:r>
          </a:p>
          <a:p>
            <a:r>
              <a:rPr lang="da-DK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Konstantin </a:t>
            </a:r>
            <a:r>
              <a:rPr lang="da-DK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Filonenko</a:t>
            </a:r>
            <a:endParaRPr lang="da-DK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Christian Veje</a:t>
            </a:r>
            <a:endParaRPr lang="da-DK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244492" y="272067"/>
            <a:ext cx="8563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a-DK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endParaRPr lang="da-DK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ktangel 1"/>
          <p:cNvSpPr/>
          <p:nvPr/>
        </p:nvSpPr>
        <p:spPr>
          <a:xfrm>
            <a:off x="494274" y="2041774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Developing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ICT-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centred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solutions for increasing the intelligent use of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within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five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interconnected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themes</a:t>
            </a:r>
            <a:endParaRPr lang="da-DK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felt 4"/>
          <p:cNvSpPr txBox="1"/>
          <p:nvPr/>
        </p:nvSpPr>
        <p:spPr>
          <a:xfrm>
            <a:off x="494274" y="5596585"/>
            <a:ext cx="658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>
                <a:solidFill>
                  <a:srgbClr val="789D4A"/>
                </a:solidFill>
                <a:hlinkClick r:id="rId2"/>
              </a:rPr>
              <a:t>www.sdu.dk/energyinformatics</a:t>
            </a:r>
            <a:r>
              <a:rPr lang="da-DK" sz="3600" dirty="0">
                <a:solidFill>
                  <a:srgbClr val="789D4A"/>
                </a:solidFill>
              </a:rPr>
              <a:t> </a:t>
            </a:r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841" y="1736675"/>
            <a:ext cx="3507641" cy="32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2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177" y="338648"/>
            <a:ext cx="10515600" cy="1325563"/>
          </a:xfrm>
        </p:spPr>
        <p:txBody>
          <a:bodyPr/>
          <a:lstStyle/>
          <a:p>
            <a:r>
              <a:rPr lang="da-DK" dirty="0" smtClean="0"/>
              <a:t>Smart Buildings</a:t>
            </a:r>
            <a:endParaRPr lang="da-DK" dirty="0"/>
          </a:p>
        </p:txBody>
      </p:sp>
      <p:grpSp>
        <p:nvGrpSpPr>
          <p:cNvPr id="4" name="Gruppe 3"/>
          <p:cNvGrpSpPr/>
          <p:nvPr/>
        </p:nvGrpSpPr>
        <p:grpSpPr>
          <a:xfrm>
            <a:off x="406647" y="2034087"/>
            <a:ext cx="2970097" cy="2970097"/>
            <a:chOff x="1230236" y="354465"/>
            <a:chExt cx="2970097" cy="2970097"/>
          </a:xfrm>
        </p:grpSpPr>
        <p:sp>
          <p:nvSpPr>
            <p:cNvPr id="17" name="Cirkel 16"/>
            <p:cNvSpPr/>
            <p:nvPr/>
          </p:nvSpPr>
          <p:spPr>
            <a:xfrm>
              <a:off x="1230236" y="354465"/>
              <a:ext cx="2970097" cy="2970097"/>
            </a:xfrm>
            <a:prstGeom prst="pie">
              <a:avLst>
                <a:gd name="adj1" fmla="val 16200000"/>
                <a:gd name="adj2" fmla="val 20520000"/>
              </a:avLst>
            </a:prstGeom>
            <a:solidFill>
              <a:srgbClr val="5380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irkel 4"/>
            <p:cNvSpPr/>
            <p:nvPr/>
          </p:nvSpPr>
          <p:spPr>
            <a:xfrm>
              <a:off x="2796218" y="729362"/>
              <a:ext cx="1066963" cy="689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</a:t>
              </a:r>
              <a:br>
                <a:rPr lang="da-DK" sz="1400" kern="1200" dirty="0" smtClean="0">
                  <a:solidFill>
                    <a:schemeClr val="tx1"/>
                  </a:solidFill>
                </a:rPr>
              </a:br>
              <a:r>
                <a:rPr lang="da-DK" sz="1400" kern="1200" dirty="0" smtClean="0">
                  <a:solidFill>
                    <a:schemeClr val="tx1"/>
                  </a:solidFill>
                </a:rPr>
                <a:t>Energy Business Ecosystems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uppe 4"/>
          <p:cNvGrpSpPr/>
          <p:nvPr/>
        </p:nvGrpSpPr>
        <p:grpSpPr>
          <a:xfrm>
            <a:off x="714656" y="2146594"/>
            <a:ext cx="2970097" cy="2970097"/>
            <a:chOff x="1470868" y="450719"/>
            <a:chExt cx="2970097" cy="2970097"/>
          </a:xfrm>
        </p:grpSpPr>
        <p:sp>
          <p:nvSpPr>
            <p:cNvPr id="15" name="Cirkel 14"/>
            <p:cNvSpPr/>
            <p:nvPr/>
          </p:nvSpPr>
          <p:spPr>
            <a:xfrm>
              <a:off x="1470868" y="450719"/>
              <a:ext cx="2970097" cy="2970097"/>
            </a:xfrm>
            <a:prstGeom prst="pie">
              <a:avLst>
                <a:gd name="adj1" fmla="val 20520000"/>
                <a:gd name="adj2" fmla="val 3240000"/>
              </a:avLst>
            </a:prstGeom>
            <a:solidFill>
              <a:srgbClr val="76B64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irkel 6"/>
            <p:cNvSpPr/>
            <p:nvPr/>
          </p:nvSpPr>
          <p:spPr>
            <a:xfrm>
              <a:off x="3355074" y="1810051"/>
              <a:ext cx="883957" cy="7460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 Buildings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uppe 5"/>
          <p:cNvGrpSpPr/>
          <p:nvPr/>
        </p:nvGrpSpPr>
        <p:grpSpPr>
          <a:xfrm>
            <a:off x="406648" y="2034088"/>
            <a:ext cx="2970097" cy="2970097"/>
            <a:chOff x="1230237" y="354466"/>
            <a:chExt cx="2970097" cy="2970097"/>
          </a:xfrm>
        </p:grpSpPr>
        <p:sp>
          <p:nvSpPr>
            <p:cNvPr id="13" name="Cirkel 12"/>
            <p:cNvSpPr/>
            <p:nvPr/>
          </p:nvSpPr>
          <p:spPr>
            <a:xfrm>
              <a:off x="1230237" y="354466"/>
              <a:ext cx="2970097" cy="2970097"/>
            </a:xfrm>
            <a:prstGeom prst="pie">
              <a:avLst>
                <a:gd name="adj1" fmla="val 3240000"/>
                <a:gd name="adj2" fmla="val 7560000"/>
              </a:avLst>
            </a:prstGeom>
            <a:solidFill>
              <a:srgbClr val="9AC8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irkel 8"/>
            <p:cNvSpPr/>
            <p:nvPr/>
          </p:nvSpPr>
          <p:spPr>
            <a:xfrm>
              <a:off x="2184911" y="2582039"/>
              <a:ext cx="1060749" cy="6364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 </a:t>
              </a:r>
              <a:r>
                <a:rPr lang="da-DK" sz="1400" kern="1200" dirty="0" err="1" smtClean="0">
                  <a:solidFill>
                    <a:schemeClr val="tx1"/>
                  </a:solidFill>
                </a:rPr>
                <a:t>Cities</a:t>
              </a:r>
              <a:r>
                <a:rPr lang="da-DK" sz="1400" kern="1200" dirty="0" smtClean="0">
                  <a:solidFill>
                    <a:schemeClr val="tx1"/>
                  </a:solidFill>
                </a:rPr>
                <a:t> and </a:t>
              </a:r>
              <a:r>
                <a:rPr lang="da-DK" sz="1400" kern="1200" dirty="0" err="1" smtClean="0">
                  <a:solidFill>
                    <a:schemeClr val="tx1"/>
                  </a:solidFill>
                </a:rPr>
                <a:t>communities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e 6"/>
          <p:cNvGrpSpPr/>
          <p:nvPr/>
        </p:nvGrpSpPr>
        <p:grpSpPr>
          <a:xfrm>
            <a:off x="406648" y="2034088"/>
            <a:ext cx="2970097" cy="2970097"/>
            <a:chOff x="1230237" y="354466"/>
            <a:chExt cx="2970097" cy="2970097"/>
          </a:xfrm>
        </p:grpSpPr>
        <p:sp>
          <p:nvSpPr>
            <p:cNvPr id="11" name="Cirkel 10"/>
            <p:cNvSpPr/>
            <p:nvPr/>
          </p:nvSpPr>
          <p:spPr>
            <a:xfrm>
              <a:off x="1230237" y="354466"/>
              <a:ext cx="2970097" cy="2970097"/>
            </a:xfrm>
            <a:prstGeom prst="pie">
              <a:avLst>
                <a:gd name="adj1" fmla="val 7560000"/>
                <a:gd name="adj2" fmla="val 1188000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irkel 10"/>
            <p:cNvSpPr/>
            <p:nvPr/>
          </p:nvSpPr>
          <p:spPr>
            <a:xfrm>
              <a:off x="1371670" y="1698082"/>
              <a:ext cx="883957" cy="7460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 Industries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e 7"/>
          <p:cNvGrpSpPr/>
          <p:nvPr/>
        </p:nvGrpSpPr>
        <p:grpSpPr>
          <a:xfrm>
            <a:off x="406648" y="2034088"/>
            <a:ext cx="2970097" cy="2970097"/>
            <a:chOff x="1230237" y="354466"/>
            <a:chExt cx="2970097" cy="2970097"/>
          </a:xfrm>
        </p:grpSpPr>
        <p:sp>
          <p:nvSpPr>
            <p:cNvPr id="9" name="Cirkel 8"/>
            <p:cNvSpPr/>
            <p:nvPr/>
          </p:nvSpPr>
          <p:spPr>
            <a:xfrm>
              <a:off x="1230237" y="354466"/>
              <a:ext cx="2970097" cy="2970097"/>
            </a:xfrm>
            <a:prstGeom prst="pie">
              <a:avLst>
                <a:gd name="adj1" fmla="val 11880000"/>
                <a:gd name="adj2" fmla="val 16200000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irkel 12"/>
            <p:cNvSpPr/>
            <p:nvPr/>
          </p:nvSpPr>
          <p:spPr>
            <a:xfrm>
              <a:off x="1663376" y="807053"/>
              <a:ext cx="1007711" cy="689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 Energy Networks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Bille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10" y="4423884"/>
            <a:ext cx="2225656" cy="1180787"/>
          </a:xfrm>
          <a:prstGeom prst="rect">
            <a:avLst/>
          </a:prstGeom>
        </p:spPr>
      </p:pic>
      <p:sp>
        <p:nvSpPr>
          <p:cNvPr id="19" name="Rektangel 18"/>
          <p:cNvSpPr/>
          <p:nvPr/>
        </p:nvSpPr>
        <p:spPr>
          <a:xfrm>
            <a:off x="4979371" y="5754119"/>
            <a:ext cx="3023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 dirty="0">
                <a:latin typeface="Britannic Bold" panose="020B0903060703020204" pitchFamily="34" charset="0"/>
              </a:rPr>
              <a:t>IEA EBC </a:t>
            </a:r>
            <a:r>
              <a:rPr lang="da-DK" sz="2800" dirty="0" err="1">
                <a:latin typeface="Britannic Bold" panose="020B0903060703020204" pitchFamily="34" charset="0"/>
              </a:rPr>
              <a:t>Annex</a:t>
            </a:r>
            <a:r>
              <a:rPr lang="da-DK" sz="2800" dirty="0">
                <a:latin typeface="Britannic Bold" panose="020B0903060703020204" pitchFamily="34" charset="0"/>
              </a:rPr>
              <a:t> 66</a:t>
            </a:r>
          </a:p>
        </p:txBody>
      </p:sp>
      <p:pic>
        <p:nvPicPr>
          <p:cNvPr id="20" name="Billed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38" y="5604671"/>
            <a:ext cx="2114762" cy="994722"/>
          </a:xfrm>
          <a:prstGeom prst="rect">
            <a:avLst/>
          </a:prstGeom>
        </p:spPr>
      </p:pic>
      <p:pic>
        <p:nvPicPr>
          <p:cNvPr id="21" name="Billed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05" y="4021224"/>
            <a:ext cx="2126338" cy="869143"/>
          </a:xfrm>
          <a:prstGeom prst="rect">
            <a:avLst/>
          </a:prstGeom>
        </p:spPr>
      </p:pic>
      <p:sp>
        <p:nvSpPr>
          <p:cNvPr id="22" name="Tekstfelt 21"/>
          <p:cNvSpPr txBox="1"/>
          <p:nvPr/>
        </p:nvSpPr>
        <p:spPr>
          <a:xfrm>
            <a:off x="4182307" y="1743133"/>
            <a:ext cx="7317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ICT- solutions that improve the energy performance of new and existing buildings and enable buildings to contribute with flexible consumption to the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endParaRPr lang="da-DK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kstfelt 22"/>
          <p:cNvSpPr txBox="1"/>
          <p:nvPr/>
        </p:nvSpPr>
        <p:spPr>
          <a:xfrm>
            <a:off x="4182307" y="3623779"/>
            <a:ext cx="310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smtClean="0"/>
              <a:t>Present research </a:t>
            </a:r>
            <a:r>
              <a:rPr lang="da-DK" b="1" dirty="0" err="1" smtClean="0"/>
              <a:t>projects</a:t>
            </a:r>
            <a:r>
              <a:rPr lang="da-DK" b="1" dirty="0" smtClean="0"/>
              <a:t>:</a:t>
            </a:r>
            <a:endParaRPr lang="da-DK" b="1" dirty="0"/>
          </a:p>
        </p:txBody>
      </p:sp>
      <p:pic>
        <p:nvPicPr>
          <p:cNvPr id="24" name="Billed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7815" y="3555227"/>
            <a:ext cx="1889924" cy="1335140"/>
          </a:xfrm>
          <a:prstGeom prst="rect">
            <a:avLst/>
          </a:prstGeom>
        </p:spPr>
      </p:pic>
      <p:pic>
        <p:nvPicPr>
          <p:cNvPr id="25" name="Billed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88" y="3291446"/>
            <a:ext cx="1645307" cy="3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2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Smart Energy Networks</a:t>
            </a:r>
            <a:endParaRPr lang="da-DK" dirty="0"/>
          </a:p>
        </p:txBody>
      </p:sp>
      <p:grpSp>
        <p:nvGrpSpPr>
          <p:cNvPr id="4" name="Gruppe 3"/>
          <p:cNvGrpSpPr/>
          <p:nvPr/>
        </p:nvGrpSpPr>
        <p:grpSpPr>
          <a:xfrm>
            <a:off x="299556" y="2221725"/>
            <a:ext cx="2970097" cy="2970097"/>
            <a:chOff x="1230236" y="354465"/>
            <a:chExt cx="2970097" cy="2970097"/>
          </a:xfrm>
        </p:grpSpPr>
        <p:sp>
          <p:nvSpPr>
            <p:cNvPr id="5" name="Cirkel 4"/>
            <p:cNvSpPr/>
            <p:nvPr/>
          </p:nvSpPr>
          <p:spPr>
            <a:xfrm>
              <a:off x="1230236" y="354465"/>
              <a:ext cx="2970097" cy="2970097"/>
            </a:xfrm>
            <a:prstGeom prst="pie">
              <a:avLst>
                <a:gd name="adj1" fmla="val 16200000"/>
                <a:gd name="adj2" fmla="val 20520000"/>
              </a:avLst>
            </a:prstGeom>
            <a:solidFill>
              <a:srgbClr val="5380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irkel 4"/>
            <p:cNvSpPr/>
            <p:nvPr/>
          </p:nvSpPr>
          <p:spPr>
            <a:xfrm>
              <a:off x="2796218" y="729362"/>
              <a:ext cx="1104685" cy="689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</a:t>
              </a:r>
              <a:br>
                <a:rPr lang="da-DK" sz="1400" kern="1200" dirty="0" smtClean="0">
                  <a:solidFill>
                    <a:schemeClr val="tx1"/>
                  </a:solidFill>
                </a:rPr>
              </a:br>
              <a:r>
                <a:rPr lang="da-DK" sz="1400" kern="1200" dirty="0" smtClean="0">
                  <a:solidFill>
                    <a:schemeClr val="tx1"/>
                  </a:solidFill>
                </a:rPr>
                <a:t>Energy Business Ecosystems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e 6"/>
          <p:cNvGrpSpPr/>
          <p:nvPr/>
        </p:nvGrpSpPr>
        <p:grpSpPr>
          <a:xfrm>
            <a:off x="299556" y="2221725"/>
            <a:ext cx="2970097" cy="2970097"/>
            <a:chOff x="1470868" y="450719"/>
            <a:chExt cx="2970097" cy="2970097"/>
          </a:xfrm>
        </p:grpSpPr>
        <p:sp>
          <p:nvSpPr>
            <p:cNvPr id="8" name="Cirkel 7"/>
            <p:cNvSpPr/>
            <p:nvPr/>
          </p:nvSpPr>
          <p:spPr>
            <a:xfrm>
              <a:off x="1470868" y="450719"/>
              <a:ext cx="2970097" cy="2970097"/>
            </a:xfrm>
            <a:prstGeom prst="pie">
              <a:avLst>
                <a:gd name="adj1" fmla="val 20520000"/>
                <a:gd name="adj2" fmla="val 3240000"/>
              </a:avLst>
            </a:prstGeom>
            <a:solidFill>
              <a:srgbClr val="76B64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irkel 6"/>
            <p:cNvSpPr/>
            <p:nvPr/>
          </p:nvSpPr>
          <p:spPr>
            <a:xfrm>
              <a:off x="3355074" y="1810051"/>
              <a:ext cx="883957" cy="7460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 Buildings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e 9"/>
          <p:cNvGrpSpPr/>
          <p:nvPr/>
        </p:nvGrpSpPr>
        <p:grpSpPr>
          <a:xfrm>
            <a:off x="299557" y="2210003"/>
            <a:ext cx="2970097" cy="2970097"/>
            <a:chOff x="1230237" y="354466"/>
            <a:chExt cx="2970097" cy="2970097"/>
          </a:xfrm>
        </p:grpSpPr>
        <p:sp>
          <p:nvSpPr>
            <p:cNvPr id="11" name="Cirkel 10"/>
            <p:cNvSpPr/>
            <p:nvPr/>
          </p:nvSpPr>
          <p:spPr>
            <a:xfrm>
              <a:off x="1230237" y="354466"/>
              <a:ext cx="2970097" cy="2970097"/>
            </a:xfrm>
            <a:prstGeom prst="pie">
              <a:avLst>
                <a:gd name="adj1" fmla="val 3240000"/>
                <a:gd name="adj2" fmla="val 7560000"/>
              </a:avLst>
            </a:prstGeom>
            <a:solidFill>
              <a:srgbClr val="9AC87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irkel 8"/>
            <p:cNvSpPr/>
            <p:nvPr/>
          </p:nvSpPr>
          <p:spPr>
            <a:xfrm>
              <a:off x="2184911" y="2582039"/>
              <a:ext cx="1060749" cy="6364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 </a:t>
              </a:r>
              <a:r>
                <a:rPr lang="da-DK" sz="1400" kern="1200" dirty="0" err="1" smtClean="0">
                  <a:solidFill>
                    <a:schemeClr val="tx1"/>
                  </a:solidFill>
                </a:rPr>
                <a:t>Cities</a:t>
              </a:r>
              <a:r>
                <a:rPr lang="da-DK" sz="1400" kern="1200" dirty="0" smtClean="0">
                  <a:solidFill>
                    <a:schemeClr val="tx1"/>
                  </a:solidFill>
                </a:rPr>
                <a:t> and </a:t>
              </a:r>
              <a:r>
                <a:rPr lang="da-DK" sz="1400" kern="1200" dirty="0" err="1" smtClean="0">
                  <a:solidFill>
                    <a:schemeClr val="tx1"/>
                  </a:solidFill>
                </a:rPr>
                <a:t>communities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e 12"/>
          <p:cNvGrpSpPr/>
          <p:nvPr/>
        </p:nvGrpSpPr>
        <p:grpSpPr>
          <a:xfrm>
            <a:off x="299557" y="2221726"/>
            <a:ext cx="2970097" cy="2970097"/>
            <a:chOff x="1230237" y="354466"/>
            <a:chExt cx="2970097" cy="2970097"/>
          </a:xfrm>
        </p:grpSpPr>
        <p:sp>
          <p:nvSpPr>
            <p:cNvPr id="14" name="Cirkel 13"/>
            <p:cNvSpPr/>
            <p:nvPr/>
          </p:nvSpPr>
          <p:spPr>
            <a:xfrm>
              <a:off x="1230237" y="354466"/>
              <a:ext cx="2970097" cy="2970097"/>
            </a:xfrm>
            <a:prstGeom prst="pie">
              <a:avLst>
                <a:gd name="adj1" fmla="val 7560000"/>
                <a:gd name="adj2" fmla="val 1188000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irkel 10"/>
            <p:cNvSpPr/>
            <p:nvPr/>
          </p:nvSpPr>
          <p:spPr>
            <a:xfrm>
              <a:off x="1371670" y="1698082"/>
              <a:ext cx="883957" cy="7460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 Industries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e 15"/>
          <p:cNvGrpSpPr/>
          <p:nvPr/>
        </p:nvGrpSpPr>
        <p:grpSpPr>
          <a:xfrm>
            <a:off x="97622" y="1952218"/>
            <a:ext cx="2970097" cy="2970097"/>
            <a:chOff x="1028302" y="84958"/>
            <a:chExt cx="2970097" cy="2970097"/>
          </a:xfrm>
        </p:grpSpPr>
        <p:sp>
          <p:nvSpPr>
            <p:cNvPr id="17" name="Cirkel 16"/>
            <p:cNvSpPr/>
            <p:nvPr/>
          </p:nvSpPr>
          <p:spPr>
            <a:xfrm>
              <a:off x="1028302" y="84958"/>
              <a:ext cx="2970097" cy="2970097"/>
            </a:xfrm>
            <a:prstGeom prst="pie">
              <a:avLst>
                <a:gd name="adj1" fmla="val 11880000"/>
                <a:gd name="adj2" fmla="val 16200000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irkel 12"/>
            <p:cNvSpPr/>
            <p:nvPr/>
          </p:nvSpPr>
          <p:spPr>
            <a:xfrm>
              <a:off x="1439045" y="497863"/>
              <a:ext cx="1007711" cy="689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a-DK" sz="1400" kern="1200" dirty="0" smtClean="0">
                  <a:solidFill>
                    <a:schemeClr val="tx1"/>
                  </a:solidFill>
                </a:rPr>
                <a:t>Smart Energy Networks</a:t>
              </a:r>
              <a:endParaRPr lang="da-DK" sz="14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ektangel 2"/>
          <p:cNvSpPr/>
          <p:nvPr/>
        </p:nvSpPr>
        <p:spPr>
          <a:xfrm>
            <a:off x="4128468" y="2382465"/>
            <a:ext cx="7364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research focus on developing ICT-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centred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solutions for coordinating the supply and demand in environmentally sustainable energy networks, including; electricity, gas, district heating and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cooling. </a:t>
            </a:r>
            <a:endParaRPr lang="da-DK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6013937" y="4922315"/>
            <a:ext cx="5106511" cy="754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a-DK" sz="3200" smtClean="0"/>
              <a:t>Towards the Thermal Grid</a:t>
            </a:r>
            <a:endParaRPr lang="da-DK" sz="3200" dirty="0"/>
          </a:p>
        </p:txBody>
      </p:sp>
      <p:pic>
        <p:nvPicPr>
          <p:cNvPr id="23" name="Billed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68" y="5480076"/>
            <a:ext cx="3669323" cy="9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362465" y="242300"/>
            <a:ext cx="1141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IBPSA Project 1 participation</a:t>
            </a:r>
            <a:endParaRPr lang="da-DK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3246455" y="1448431"/>
            <a:ext cx="542873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Smart Buildings</a:t>
            </a:r>
            <a:b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Modelica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based zone modeling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– GA based MPC (and alternatives!)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Virtual and physical case study building(s)</a:t>
            </a:r>
          </a:p>
          <a:p>
            <a:pPr marL="285744" indent="-285744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Smart Energy Networks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Modelica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based DH&amp;C local network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(Ground source HP based network)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– design and operation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Real system case study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a-D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" y="3962400"/>
            <a:ext cx="3140947" cy="1982431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8" y="1623227"/>
            <a:ext cx="3103893" cy="172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ktangel 11"/>
          <p:cNvSpPr/>
          <p:nvPr/>
        </p:nvSpPr>
        <p:spPr>
          <a:xfrm>
            <a:off x="8568729" y="1448432"/>
            <a:ext cx="3447425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WP1.2</a:t>
            </a:r>
            <a:b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MPC,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Buildings Lib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(Krzysztof Arendt)</a:t>
            </a:r>
          </a:p>
          <a:p>
            <a:pPr marL="285744" indent="-285744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WP3</a:t>
            </a:r>
            <a:b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Buildings Lib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IDEAS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(Konstantin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Filonenko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a-D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7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16552392641286"/>
</p:tagLst>
</file>

<file path=ppt/theme/theme1.xml><?xml version="1.0" encoding="utf-8"?>
<a:theme xmlns:a="http://schemas.openxmlformats.org/drawingml/2006/main" name="Office-tema">
  <a:themeElements>
    <a:clrScheme name="Brugerdefineret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89D4A"/>
      </a:hlink>
      <a:folHlink>
        <a:srgbClr val="954F72"/>
      </a:folHlink>
    </a:clrScheme>
    <a:fontScheme name="Office-tem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4465</TotalTime>
  <Words>185</Words>
  <Application>Microsoft Macintosh PowerPoint</Application>
  <PresentationFormat>Widescreen</PresentationFormat>
  <Paragraphs>53</Paragraphs>
  <Slides>7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2" baseType="lpstr">
      <vt:lpstr>Britannic Bold</vt:lpstr>
      <vt:lpstr>Calibri</vt:lpstr>
      <vt:lpstr>Calibri Light</vt:lpstr>
      <vt:lpstr>Arial</vt:lpstr>
      <vt:lpstr>Office-tema</vt:lpstr>
      <vt:lpstr>PowerPoint-præsentation</vt:lpstr>
      <vt:lpstr>Faculties+cities overview</vt:lpstr>
      <vt:lpstr>PowerPoint-præsentation</vt:lpstr>
      <vt:lpstr>PowerPoint-præsentation</vt:lpstr>
      <vt:lpstr>Smart Buildings</vt:lpstr>
      <vt:lpstr>Smart Energy Networks</vt:lpstr>
      <vt:lpstr>PowerPoint-præsentation</vt:lpstr>
    </vt:vector>
  </TitlesOfParts>
  <Company>SDU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Heidi Maglekær Jensen</dc:creator>
  <cp:lastModifiedBy>Christian T. Veje</cp:lastModifiedBy>
  <cp:revision>202</cp:revision>
  <dcterms:created xsi:type="dcterms:W3CDTF">2016-05-09T12:03:19Z</dcterms:created>
  <dcterms:modified xsi:type="dcterms:W3CDTF">2018-02-20T11:08:09Z</dcterms:modified>
</cp:coreProperties>
</file>